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21"/>
  </p:notesMasterIdLst>
  <p:sldIdLst>
    <p:sldId id="256" r:id="rId2"/>
    <p:sldId id="259" r:id="rId3"/>
    <p:sldId id="257" r:id="rId4"/>
    <p:sldId id="260" r:id="rId5"/>
    <p:sldId id="258" r:id="rId6"/>
    <p:sldId id="267" r:id="rId7"/>
    <p:sldId id="268" r:id="rId8"/>
    <p:sldId id="262" r:id="rId9"/>
    <p:sldId id="263" r:id="rId10"/>
    <p:sldId id="264" r:id="rId11"/>
    <p:sldId id="265" r:id="rId12"/>
    <p:sldId id="266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49A09-4064-48C7-A91B-B726DB474DCB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A040D-E40F-4FAA-B88E-AEAE612F4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40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A040D-E40F-4FAA-B88E-AEAE612F47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5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B1D0-33DA-4E90-8D45-5ADF3DDF97E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29CD-15AE-44EF-9202-131042C3A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4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B1D0-33DA-4E90-8D45-5ADF3DDF97E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29CD-15AE-44EF-9202-131042C3A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1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B1D0-33DA-4E90-8D45-5ADF3DDF97E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29CD-15AE-44EF-9202-131042C3A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57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B1D0-33DA-4E90-8D45-5ADF3DDF97E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29CD-15AE-44EF-9202-131042C3A1C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0378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B1D0-33DA-4E90-8D45-5ADF3DDF97E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29CD-15AE-44EF-9202-131042C3A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28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B1D0-33DA-4E90-8D45-5ADF3DDF97E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29CD-15AE-44EF-9202-131042C3A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16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B1D0-33DA-4E90-8D45-5ADF3DDF97E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29CD-15AE-44EF-9202-131042C3A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19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B1D0-33DA-4E90-8D45-5ADF3DDF97E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29CD-15AE-44EF-9202-131042C3A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84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B1D0-33DA-4E90-8D45-5ADF3DDF97E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29CD-15AE-44EF-9202-131042C3A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1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B1D0-33DA-4E90-8D45-5ADF3DDF97E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29CD-15AE-44EF-9202-131042C3A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9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B1D0-33DA-4E90-8D45-5ADF3DDF97E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29CD-15AE-44EF-9202-131042C3A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51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B1D0-33DA-4E90-8D45-5ADF3DDF97E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29CD-15AE-44EF-9202-131042C3A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06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B1D0-33DA-4E90-8D45-5ADF3DDF97E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29CD-15AE-44EF-9202-131042C3A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B1D0-33DA-4E90-8D45-5ADF3DDF97E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29CD-15AE-44EF-9202-131042C3A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96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B1D0-33DA-4E90-8D45-5ADF3DDF97E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29CD-15AE-44EF-9202-131042C3A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9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B1D0-33DA-4E90-8D45-5ADF3DDF97E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29CD-15AE-44EF-9202-131042C3A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22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B1D0-33DA-4E90-8D45-5ADF3DDF97E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29CD-15AE-44EF-9202-131042C3A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2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E2CB1D0-33DA-4E90-8D45-5ADF3DDF97E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9DA29CD-15AE-44EF-9202-131042C3A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32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iscosity" TargetMode="External"/><Relationship Id="rId7" Type="http://schemas.openxmlformats.org/officeDocument/2006/relationships/hyperlink" Target="https://en.wikipedia.org/wiki/Wake" TargetMode="External"/><Relationship Id="rId2" Type="http://schemas.openxmlformats.org/officeDocument/2006/relationships/hyperlink" Target="https://en.wikipedia.org/wiki/Boundary_laye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Reynolds_number" TargetMode="External"/><Relationship Id="rId5" Type="http://schemas.openxmlformats.org/officeDocument/2006/relationships/hyperlink" Target="https://en.wikipedia.org/wiki/Turbulent_flow" TargetMode="External"/><Relationship Id="rId4" Type="http://schemas.openxmlformats.org/officeDocument/2006/relationships/hyperlink" Target="https://en.wikipedia.org/wiki/Laminar_flow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ressure" TargetMode="External"/><Relationship Id="rId3" Type="http://schemas.openxmlformats.org/officeDocument/2006/relationships/hyperlink" Target="https://en.wikipedia.org/wiki/Adverse_pressure_gradient" TargetMode="External"/><Relationship Id="rId7" Type="http://schemas.openxmlformats.org/officeDocument/2006/relationships/hyperlink" Target="https://en.wikipedia.org/wiki/Pressure_dra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Aerodynamics" TargetMode="External"/><Relationship Id="rId5" Type="http://schemas.openxmlformats.org/officeDocument/2006/relationships/hyperlink" Target="https://en.wikipedia.org/wiki/Vortex" TargetMode="External"/><Relationship Id="rId4" Type="http://schemas.openxmlformats.org/officeDocument/2006/relationships/hyperlink" Target="https://en.wikipedia.org/wiki/Eddy_(fluid_dynamics)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ydrodynamic" TargetMode="External"/><Relationship Id="rId2" Type="http://schemas.openxmlformats.org/officeDocument/2006/relationships/hyperlink" Target="https://en.wikipedia.org/wiki/Aerodynamic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Vortex_generator" TargetMode="External"/><Relationship Id="rId4" Type="http://schemas.openxmlformats.org/officeDocument/2006/relationships/hyperlink" Target="https://en.wikipedia.org/wiki/Turbulator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6321" y="1787236"/>
            <a:ext cx="9277206" cy="1427017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BOUNDARY LAYER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Module 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12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6073" y="1166843"/>
            <a:ext cx="9906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can be seen that a stagnation point, at which the flow velocity is locally zero, forms in front of the obstacle. </a:t>
            </a:r>
            <a:endParaRPr lang="en-US" sz="24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Moreover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thin boundary layer covers the front side of the obstacle. </a:t>
            </a:r>
            <a:endParaRPr lang="en-US" sz="24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 of this layer is smallest at the stagnation point, and increases towards the back side of the obstacle. </a:t>
            </a:r>
            <a:endParaRPr lang="en-US" sz="24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at some point on the back side, the boundary layer separates from the obstacle's surface to form a vortex-filled wake whose transverse dimensions are similar to those of the obstacle itself. </a:t>
            </a:r>
            <a:endParaRPr lang="en-US" sz="24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phenomenon is known as boundary layer separation.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833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2946" y="515127"/>
            <a:ext cx="101553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Flow separation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Flow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separation occurs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when: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velocity at the wall is zero or negative and an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inflection                          point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exists in the velocity profile,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positive or adverse pressure gradient occurs in the direction of flow.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382" y="2823451"/>
            <a:ext cx="6331527" cy="336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99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9090" y="376720"/>
            <a:ext cx="102662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Flow around a truck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Flow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 non-streamlined bodies such as trucks leads to considerable drag due to recirculation and separation zones.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recirculation zone is clear on the back of the cab, and another one around the edge of the trailer box.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addition of air shields to the cab roof ahead of the trailer helps organize the flow around the trailer and minimize losses, reducing drag by up to 10-15%.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527" y="3602291"/>
            <a:ext cx="4243859" cy="28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4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27" y="609600"/>
            <a:ext cx="10113818" cy="555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57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399" y="308367"/>
            <a:ext cx="1007225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DIMENSIONAL WAKE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VORTEX FORMATION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cylinder having mild variations in diameter along its span is subjected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controlled excitation at  frequencies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above and below the inherent shedding frequency from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corresponding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two dimensional cylinder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response of the near wake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characterized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terms of timeline visualization and velocity traces, spectra,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phase plane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representations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possible to generate several types of vortex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formation, depending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upon the excitation frequency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Globally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locked in, three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dimensional vortex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formation can occur along the entire span of the flow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Regions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locally locked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and period doubled vortex formation can exist along different portions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span provided the excitation frequency is properly tuned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463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39090" y="903055"/>
            <a:ext cx="100999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Unlike the classical subharmonic instability in free shear flows, the occurrence of period doubled vortex formation does not involve vortex coalescence instead, the flow structure alternates between two different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experimental study of the flow around a cylinder with a single straight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perturbation was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conducted in a wind tunnel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bluff body, positioned in 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uniform crossflow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vortex shedding frequency and other flow characteristics could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 manipulated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Strouhal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number has been shown to be a function of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perturbation angular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position,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theta,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well as the perturbation size and Reynolds number</a:t>
            </a:r>
          </a:p>
        </p:txBody>
      </p:sp>
    </p:spTree>
    <p:extLst>
      <p:ext uri="{BB962C8B-B14F-4D97-AF65-F5344CB8AC3E}">
        <p14:creationId xmlns:p14="http://schemas.microsoft.com/office/powerpoint/2010/main" val="2198964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3782" y="1997931"/>
            <a:ext cx="100999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perturbation size compared to the boundary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layer thickness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delta, was varied from approximately 1 delta to about 20 delta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Reynolds number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was varied from 10 000 to 40 000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detailed investigation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characteristic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Strouhal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number variation has shown that varying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theta had a significant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influence on the boundary layer separation and transition to turbulence</a:t>
            </a:r>
          </a:p>
        </p:txBody>
      </p:sp>
    </p:spTree>
    <p:extLst>
      <p:ext uri="{BB962C8B-B14F-4D97-AF65-F5344CB8AC3E}">
        <p14:creationId xmlns:p14="http://schemas.microsoft.com/office/powerpoint/2010/main" val="2315433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025236" y="723543"/>
                <a:ext cx="9795163" cy="5426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Strouhal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number St is a function of the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Reynolds number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Re (although a sufficiently varying one that it may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 said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that it is typically equal to 0.2, e.g. see figure below) and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is proportional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to the reciprocal of vortex spacing expressed as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number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of obstacle diameter. </a:t>
                </a:r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It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used in the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momentum transfer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in general, and in both Von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Karmann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vortex streets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and unsteady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flow calculations in particular. </a:t>
                </a: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It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normally defined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 the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following form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St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𝑛𝑑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den>
                    </m:f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:</a:t>
                </a:r>
              </a:p>
              <a:p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n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frequency of the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observed phenomenon,</a:t>
                </a: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d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characteristic length (which is the diameter of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cylinder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in the case of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vortex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streets),</a:t>
                </a:r>
              </a:p>
              <a:p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U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velocity of the fluid.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236" y="723543"/>
                <a:ext cx="9795163" cy="5426037"/>
              </a:xfrm>
              <a:prstGeom prst="rect">
                <a:avLst/>
              </a:prstGeom>
              <a:blipFill>
                <a:blip r:embed="rId2"/>
                <a:stretch>
                  <a:fillRect l="-933" t="-787" r="-124" b="-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0996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873" y="775854"/>
            <a:ext cx="9157853" cy="516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69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9527" y="2369127"/>
            <a:ext cx="8603673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024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4619" y="598484"/>
            <a:ext cx="954578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Whenever there is relative movement between a fluid and a solid surface, whether externally round a body, or internally in an enclosed passage, a </a:t>
            </a:r>
            <a:r>
              <a:rPr lang="en-US" sz="2400" dirty="0">
                <a:latin typeface="Arial" panose="020B0604020202020204" pitchFamily="34" charset="0"/>
                <a:hlinkClick r:id="rId2" tooltip="Boundary layer"/>
              </a:rPr>
              <a:t>boundary layer</a:t>
            </a:r>
            <a:r>
              <a:rPr lang="en-US" sz="2400" dirty="0">
                <a:latin typeface="Arial" panose="020B0604020202020204" pitchFamily="34" charset="0"/>
              </a:rPr>
              <a:t> exists with </a:t>
            </a:r>
            <a:r>
              <a:rPr lang="en-US" sz="2400" dirty="0">
                <a:latin typeface="Arial" panose="020B0604020202020204" pitchFamily="34" charset="0"/>
                <a:hlinkClick r:id="rId3" tooltip="Viscosity"/>
              </a:rPr>
              <a:t>viscous forces</a:t>
            </a:r>
            <a:r>
              <a:rPr lang="en-US" sz="2400" dirty="0">
                <a:latin typeface="Arial" panose="020B0604020202020204" pitchFamily="34" charset="0"/>
              </a:rPr>
              <a:t> present in the layer of fluid close to the surface. </a:t>
            </a:r>
            <a:endParaRPr lang="en-US" sz="2400" dirty="0" smtClean="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</a:rPr>
              <a:t>Boundary </a:t>
            </a:r>
            <a:r>
              <a:rPr lang="en-US" sz="2400" dirty="0">
                <a:latin typeface="Arial" panose="020B0604020202020204" pitchFamily="34" charset="0"/>
              </a:rPr>
              <a:t>layers can be either </a:t>
            </a:r>
            <a:r>
              <a:rPr lang="en-US" sz="2400" dirty="0">
                <a:latin typeface="Arial" panose="020B0604020202020204" pitchFamily="34" charset="0"/>
                <a:hlinkClick r:id="rId4" tooltip="Laminar flow"/>
              </a:rPr>
              <a:t>laminar</a:t>
            </a:r>
            <a:r>
              <a:rPr lang="en-US" sz="2400" dirty="0">
                <a:latin typeface="Arial" panose="020B0604020202020204" pitchFamily="34" charset="0"/>
              </a:rPr>
              <a:t> or </a:t>
            </a:r>
            <a:r>
              <a:rPr lang="en-US" sz="2400" dirty="0">
                <a:latin typeface="Arial" panose="020B0604020202020204" pitchFamily="34" charset="0"/>
                <a:hlinkClick r:id="rId5" tooltip="Turbulent flow"/>
              </a:rPr>
              <a:t>turbulent</a:t>
            </a:r>
            <a:r>
              <a:rPr lang="en-US" sz="2400" dirty="0">
                <a:latin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</a:rPr>
              <a:t>A </a:t>
            </a:r>
            <a:r>
              <a:rPr lang="en-US" sz="2400" dirty="0">
                <a:latin typeface="Arial" panose="020B0604020202020204" pitchFamily="34" charset="0"/>
              </a:rPr>
              <a:t>reasonable assessment of whether the boundary layer will be laminar or turbulent can be made by calculating the </a:t>
            </a:r>
            <a:r>
              <a:rPr lang="en-US" sz="2400" dirty="0">
                <a:latin typeface="Arial" panose="020B0604020202020204" pitchFamily="34" charset="0"/>
                <a:hlinkClick r:id="rId6" tooltip="Reynolds number"/>
              </a:rPr>
              <a:t>Reynolds number</a:t>
            </a:r>
            <a:r>
              <a:rPr lang="en-US" sz="2400" dirty="0">
                <a:latin typeface="Arial" panose="020B0604020202020204" pitchFamily="34" charset="0"/>
              </a:rPr>
              <a:t> of the local flow conditions</a:t>
            </a:r>
            <a:r>
              <a:rPr lang="en-US" sz="2400" dirty="0" smtClean="0">
                <a:latin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latin typeface="Arial" panose="020B0604020202020204" pitchFamily="34" charset="0"/>
              </a:rPr>
              <a:t>Flow separation</a:t>
            </a:r>
            <a:r>
              <a:rPr lang="en-US" sz="2400" dirty="0">
                <a:latin typeface="Arial" panose="020B0604020202020204" pitchFamily="34" charset="0"/>
              </a:rPr>
              <a:t> or </a:t>
            </a:r>
            <a:r>
              <a:rPr lang="en-US" sz="2400" b="1" dirty="0">
                <a:latin typeface="Arial" panose="020B0604020202020204" pitchFamily="34" charset="0"/>
              </a:rPr>
              <a:t>boundary layer separation</a:t>
            </a:r>
            <a:r>
              <a:rPr lang="en-US" sz="2400" dirty="0">
                <a:latin typeface="Arial" panose="020B0604020202020204" pitchFamily="34" charset="0"/>
              </a:rPr>
              <a:t> is the detachment of a boundary layer from a surface into a </a:t>
            </a:r>
            <a:r>
              <a:rPr lang="en-US" sz="2400" dirty="0">
                <a:latin typeface="Arial" panose="020B0604020202020204" pitchFamily="34" charset="0"/>
                <a:hlinkClick r:id="rId7" tooltip="Wake"/>
              </a:rPr>
              <a:t>wake</a:t>
            </a:r>
            <a:r>
              <a:rPr lang="en-US" sz="2400" dirty="0" smtClean="0">
                <a:latin typeface="Arial" panose="020B0604020202020204" pitchFamily="34" charset="0"/>
              </a:rPr>
              <a:t>.</a:t>
            </a:r>
            <a:r>
              <a:rPr lang="en-US" sz="2400" dirty="0">
                <a:latin typeface="Arial" panose="020B0604020202020204" pitchFamily="34" charset="0"/>
              </a:rPr>
              <a:t> </a:t>
            </a:r>
            <a:endParaRPr lang="en-US" sz="2400" dirty="0" smtClean="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</a:rPr>
              <a:t>Separation </a:t>
            </a:r>
            <a:r>
              <a:rPr lang="en-US" sz="2400" dirty="0">
                <a:latin typeface="Arial" panose="020B0604020202020204" pitchFamily="34" charset="0"/>
              </a:rPr>
              <a:t>occurs in flow that is slowing down, with pressure increasing, after passing the thickest part of a streamline body or passing through a widening </a:t>
            </a:r>
            <a:r>
              <a:rPr lang="en-US" sz="2400" dirty="0" smtClean="0">
                <a:latin typeface="Arial" panose="020B0604020202020204" pitchFamily="34" charset="0"/>
              </a:rPr>
              <a:t>passage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5831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f/f2/1915ca_abger_fluegel_%28cropped_and_mirrored%29.jpg/1024px-1915ca_abger_fluegel_%28cropped_and_mirrored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526474"/>
            <a:ext cx="9650268" cy="602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60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778823"/>
            <a:ext cx="108342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Flowing against an increasing pressure is known as flowing in an </a:t>
            </a:r>
            <a:r>
              <a:rPr lang="en-US" sz="2400" dirty="0">
                <a:latin typeface="Arial" panose="020B0604020202020204" pitchFamily="34" charset="0"/>
                <a:hlinkClick r:id="rId3" tooltip="Adverse pressure gradient"/>
              </a:rPr>
              <a:t>adverse pressure gradient</a:t>
            </a:r>
            <a:r>
              <a:rPr lang="en-US" sz="2400" dirty="0">
                <a:latin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</a:rPr>
              <a:t>boundary layer separates when it has travelled far enough in an </a:t>
            </a:r>
            <a:r>
              <a:rPr lang="en-US" sz="2400" dirty="0">
                <a:latin typeface="Arial" panose="020B0604020202020204" pitchFamily="34" charset="0"/>
                <a:hlinkClick r:id="rId3" tooltip="Adverse pressure gradient"/>
              </a:rPr>
              <a:t>adverse pressure gradient</a:t>
            </a:r>
            <a:r>
              <a:rPr lang="en-US" sz="2400" dirty="0">
                <a:latin typeface="Arial" panose="020B0604020202020204" pitchFamily="34" charset="0"/>
              </a:rPr>
              <a:t> that the speed of the boundary layer relative to the surface has stopped and reversed </a:t>
            </a:r>
            <a:r>
              <a:rPr lang="en-US" sz="2400" dirty="0" smtClean="0">
                <a:latin typeface="Arial" panose="020B0604020202020204" pitchFamily="34" charset="0"/>
              </a:rPr>
              <a:t>direction.</a:t>
            </a:r>
            <a:endParaRPr lang="en-US" sz="2400" baseline="30000" dirty="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</a:rPr>
              <a:t>flow becomes detached from the surface, and instead takes the forms of </a:t>
            </a:r>
            <a:r>
              <a:rPr lang="en-US" sz="2400" dirty="0">
                <a:latin typeface="Arial" panose="020B0604020202020204" pitchFamily="34" charset="0"/>
                <a:hlinkClick r:id="rId4" tooltip="Eddy (fluid dynamics)"/>
              </a:rPr>
              <a:t>eddies</a:t>
            </a:r>
            <a:r>
              <a:rPr lang="en-US" sz="2400" dirty="0">
                <a:latin typeface="Arial" panose="020B0604020202020204" pitchFamily="34" charset="0"/>
              </a:rPr>
              <a:t> and </a:t>
            </a:r>
            <a:r>
              <a:rPr lang="en-US" sz="2400" dirty="0">
                <a:latin typeface="Arial" panose="020B0604020202020204" pitchFamily="34" charset="0"/>
                <a:hlinkClick r:id="rId5" tooltip="Vortex"/>
              </a:rPr>
              <a:t>vortices</a:t>
            </a:r>
            <a:r>
              <a:rPr lang="en-US" sz="2400" dirty="0">
                <a:latin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</a:rPr>
              <a:t>fluid exerts a constant pressure on the surface once it has separated instead of a continually increasing pressure if </a:t>
            </a:r>
            <a:r>
              <a:rPr lang="en-US" sz="2400" dirty="0" smtClean="0">
                <a:latin typeface="Arial" panose="020B0604020202020204" pitchFamily="34" charset="0"/>
              </a:rPr>
              <a:t>still attached</a:t>
            </a:r>
            <a:r>
              <a:rPr lang="en-US" sz="2400" dirty="0">
                <a:latin typeface="Arial" panose="020B0604020202020204" pitchFamily="34" charset="0"/>
              </a:rPr>
              <a:t> </a:t>
            </a:r>
            <a:endParaRPr lang="en-US" sz="2400" dirty="0" smtClean="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</a:rPr>
              <a:t>In</a:t>
            </a:r>
            <a:r>
              <a:rPr lang="en-US" sz="2400" dirty="0">
                <a:latin typeface="Arial" panose="020B0604020202020204" pitchFamily="34" charset="0"/>
              </a:rPr>
              <a:t> </a:t>
            </a:r>
            <a:r>
              <a:rPr lang="en-US" sz="2400" dirty="0">
                <a:latin typeface="Arial" panose="020B0604020202020204" pitchFamily="34" charset="0"/>
                <a:hlinkClick r:id="rId6" tooltip="Aerodynamics"/>
              </a:rPr>
              <a:t>aerodynamics</a:t>
            </a:r>
            <a:r>
              <a:rPr lang="en-US" sz="2400" dirty="0">
                <a:latin typeface="Arial" panose="020B0604020202020204" pitchFamily="34" charset="0"/>
              </a:rPr>
              <a:t>, flow separation results in reduced lift </a:t>
            </a:r>
            <a:r>
              <a:rPr lang="en-US" sz="2400" dirty="0" smtClean="0">
                <a:latin typeface="Arial" panose="020B0604020202020204" pitchFamily="34" charset="0"/>
              </a:rPr>
              <a:t>and increased</a:t>
            </a:r>
            <a:r>
              <a:rPr lang="en-US" sz="2400" dirty="0">
                <a:latin typeface="Arial" panose="020B0604020202020204" pitchFamily="34" charset="0"/>
              </a:rPr>
              <a:t> </a:t>
            </a:r>
            <a:r>
              <a:rPr lang="en-US" sz="2400" dirty="0">
                <a:latin typeface="Arial" panose="020B0604020202020204" pitchFamily="34" charset="0"/>
                <a:hlinkClick r:id="rId7" tooltip="Pressure drag"/>
              </a:rPr>
              <a:t>pressure drag</a:t>
            </a:r>
            <a:r>
              <a:rPr lang="en-US" sz="2400" dirty="0">
                <a:latin typeface="Arial" panose="020B0604020202020204" pitchFamily="34" charset="0"/>
              </a:rPr>
              <a:t>, caused by the </a:t>
            </a:r>
            <a:r>
              <a:rPr lang="en-US" sz="2400" dirty="0">
                <a:latin typeface="Arial" panose="020B0604020202020204" pitchFamily="34" charset="0"/>
                <a:hlinkClick r:id="rId8" tooltip="Pressure"/>
              </a:rPr>
              <a:t>pressure</a:t>
            </a:r>
            <a:r>
              <a:rPr lang="en-US" sz="2400" dirty="0">
                <a:latin typeface="Arial" panose="020B0604020202020204" pitchFamily="34" charset="0"/>
              </a:rPr>
              <a:t> differential between the front and rear surfaces of the object.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7418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2109" y="1388285"/>
            <a:ext cx="105571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causes buffeting of aircraft structures and control surfaces.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internal passages separation causes stalling and vibrations in machinery blading and increased losses(lower efficiency) in inlets and compressors.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effort and research has gone into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design of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 tooltip="Aerodynamic"/>
              </a:rPr>
              <a:t>aerodynamic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 tooltip="Hydrodynamic"/>
              </a:rPr>
              <a:t>hydrodynamic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surface contours and added features which delay flow separation and keep the flow attached for as long as possible.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include the fur on a tennis ball, dimples on a golf ball,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hlinkClick r:id="rId4" tooltip="Turbulator"/>
              </a:rPr>
              <a:t>turbulators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on a glider, which induce an early transition to turbulent flow;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5" tooltip="Vortex generator"/>
              </a:rPr>
              <a:t>vortex generators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on aircraft.</a:t>
            </a:r>
          </a:p>
        </p:txBody>
      </p:sp>
    </p:spTree>
    <p:extLst>
      <p:ext uri="{BB962C8B-B14F-4D97-AF65-F5344CB8AC3E}">
        <p14:creationId xmlns:p14="http://schemas.microsoft.com/office/powerpoint/2010/main" val="2972393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1645" y="125636"/>
            <a:ext cx="1186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</a:rPr>
              <a:t>D</a:t>
            </a:r>
            <a:r>
              <a:rPr lang="en-US" sz="3200" dirty="0" smtClean="0">
                <a:latin typeface="Arial" panose="020B0604020202020204" pitchFamily="34" charset="0"/>
              </a:rPr>
              <a:t>rag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22788" y="691071"/>
            <a:ext cx="102107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The surrounding fluid exerts pressure forces and viscous </a:t>
            </a:r>
            <a:r>
              <a:rPr lang="en-US" sz="2400" dirty="0" smtClean="0">
                <a:latin typeface="Arial" panose="020B0604020202020204" pitchFamily="34" charset="0"/>
              </a:rPr>
              <a:t>forces on </a:t>
            </a:r>
            <a:r>
              <a:rPr lang="en-US" sz="2400" dirty="0">
                <a:latin typeface="Arial" panose="020B0604020202020204" pitchFamily="34" charset="0"/>
              </a:rPr>
              <a:t>an </a:t>
            </a:r>
            <a:r>
              <a:rPr lang="en-US" sz="2400" dirty="0" smtClean="0">
                <a:latin typeface="Arial" panose="020B0604020202020204" pitchFamily="34" charset="0"/>
              </a:rPr>
              <a:t>object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The components of the resultant force acting on the </a:t>
            </a:r>
            <a:r>
              <a:rPr lang="en-US" sz="2400" dirty="0" smtClean="0">
                <a:latin typeface="Arial" panose="020B0604020202020204" pitchFamily="34" charset="0"/>
              </a:rPr>
              <a:t>object immersed </a:t>
            </a:r>
            <a:r>
              <a:rPr lang="en-US" sz="2400" dirty="0">
                <a:latin typeface="Arial" panose="020B0604020202020204" pitchFamily="34" charset="0"/>
              </a:rPr>
              <a:t>in the fluid are the drag force and the lift force.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</a:rPr>
              <a:t>drag force acts in the direction of the motion of the </a:t>
            </a:r>
            <a:r>
              <a:rPr lang="en-US" sz="2400" dirty="0" smtClean="0">
                <a:latin typeface="Arial" panose="020B0604020202020204" pitchFamily="34" charset="0"/>
              </a:rPr>
              <a:t>fluid relative </a:t>
            </a:r>
            <a:r>
              <a:rPr lang="en-US" sz="2400" dirty="0">
                <a:latin typeface="Arial" panose="020B0604020202020204" pitchFamily="34" charset="0"/>
              </a:rPr>
              <a:t>to the object.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</a:rPr>
              <a:t>lift force acts normal to the flow direction.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</a:rPr>
              <a:t>Both </a:t>
            </a:r>
            <a:r>
              <a:rPr lang="en-US" sz="2400" dirty="0">
                <a:latin typeface="Arial" panose="020B0604020202020204" pitchFamily="34" charset="0"/>
              </a:rPr>
              <a:t>are influenced by the size and shape of the object and </a:t>
            </a:r>
            <a:r>
              <a:rPr lang="en-US" sz="2400" dirty="0" smtClean="0">
                <a:latin typeface="Arial" panose="020B0604020202020204" pitchFamily="34" charset="0"/>
              </a:rPr>
              <a:t>the Reynolds </a:t>
            </a:r>
            <a:r>
              <a:rPr lang="en-US" sz="2400" dirty="0">
                <a:latin typeface="Arial" panose="020B0604020202020204" pitchFamily="34" charset="0"/>
              </a:rPr>
              <a:t>number of the flow.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672" y="4107391"/>
            <a:ext cx="7301345" cy="205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18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82" y="346364"/>
            <a:ext cx="9809018" cy="606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begin{figure}&#10;\epsfysize =3.in&#10;\centerline{\epsffile{Chapter08/separation.eps}}&#10;\end{figure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28" y="706582"/>
            <a:ext cx="8021782" cy="509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770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94509" y="727294"/>
                <a:ext cx="10210801" cy="5418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When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 high Reynolds number fluid passes around a streamlined obstacle, such as a slender plate that is aligned with the flow, a relatively thin boundary layer form on the obstacle's surface. </a:t>
                </a: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Here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by relatively thin, we mean that the typical transverse (to the flow) thickness of the layer is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1/2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length of the obstacle (in the direction of the flow),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and Re is the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Reynolds number of the external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flow.</a:t>
                </a:r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Suppose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however, that the obstacle is not streamlined: that is, the surface of the obstacle is not closely aligned with the streamlines of the unperturbed flow pattern. </a:t>
                </a: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case, the typically observed behavior is illustrated in Figure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which shows the flow pattern of a high Reynolds number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irrotational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fluid around a cylindrical obstacle (whose axis is normal to the direction of the unperturbed flow).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509" y="727294"/>
                <a:ext cx="10210801" cy="5418150"/>
              </a:xfrm>
              <a:prstGeom prst="rect">
                <a:avLst/>
              </a:prstGeom>
              <a:blipFill>
                <a:blip r:embed="rId2"/>
                <a:stretch>
                  <a:fillRect l="-836" t="-787" r="-1433" b="-1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25993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268</TotalTime>
  <Words>819</Words>
  <Application>Microsoft Office PowerPoint</Application>
  <PresentationFormat>Widescreen</PresentationFormat>
  <Paragraphs>63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Times New Roman</vt:lpstr>
      <vt:lpstr>Tw Cen MT</vt:lpstr>
      <vt:lpstr>Wingdings</vt:lpstr>
      <vt:lpstr>Droplet</vt:lpstr>
      <vt:lpstr>BOUNDARY LAYER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AMMU</dc:creator>
  <cp:lastModifiedBy>AMMU</cp:lastModifiedBy>
  <cp:revision>61</cp:revision>
  <dcterms:created xsi:type="dcterms:W3CDTF">2020-10-09T09:28:56Z</dcterms:created>
  <dcterms:modified xsi:type="dcterms:W3CDTF">2020-10-17T04:43:59Z</dcterms:modified>
</cp:coreProperties>
</file>